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9" r:id="rId4"/>
    <p:sldId id="262" r:id="rId5"/>
    <p:sldId id="260" r:id="rId6"/>
    <p:sldId id="261" r:id="rId7"/>
    <p:sldId id="263" r:id="rId8"/>
    <p:sldId id="258" r:id="rId9"/>
    <p:sldId id="265" r:id="rId10"/>
    <p:sldId id="266" r:id="rId11"/>
    <p:sldId id="264" r:id="rId12"/>
    <p:sldId id="267" r:id="rId13"/>
    <p:sldId id="269" r:id="rId14"/>
    <p:sldId id="279" r:id="rId15"/>
    <p:sldId id="278" r:id="rId16"/>
    <p:sldId id="268" r:id="rId17"/>
    <p:sldId id="271" r:id="rId18"/>
    <p:sldId id="270" r:id="rId19"/>
    <p:sldId id="272" r:id="rId20"/>
    <p:sldId id="274" r:id="rId21"/>
    <p:sldId id="277" r:id="rId22"/>
    <p:sldId id="273" r:id="rId23"/>
    <p:sldId id="275" r:id="rId24"/>
    <p:sldId id="276" r:id="rId2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7E0D4-E65E-462E-99E4-7A7047CB6599}" type="datetimeFigureOut">
              <a:rPr lang="it-IT" smtClean="0"/>
              <a:pPr/>
              <a:t>12/09/2011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BB0263-DBD4-42C4-B3B4-3D95E5594EC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45CD0-8046-4F23-AE00-322BC4444B10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6035D-9000-44B0-8ACF-AF7B39DCB98B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44ADE-0B5F-46FC-B98E-0C1C59959845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F5EF8-943E-4918-8AF7-F51A6332485B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8EAF-343F-43D4-9EF3-9D6D4D38A347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99CD5-502A-4DBD-B591-9738FB08EF2C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CB98-9C6F-49EF-9A11-FD455933538F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E5EC-D520-4332-9F9A-31D6DE53E3B4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5D83-4DC7-4982-ABE6-72480A2951E9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BECB0-3B09-4C72-83CD-6DBE0AEFD47B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06508-8EA0-40A3-851B-894B8A44A8AC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20BED8-1986-454A-9AA9-CF491DF9D239}" type="datetime1">
              <a:rPr lang="it-IT" smtClean="0"/>
              <a:pPr/>
              <a:t>12/09/2011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it-IT" smtClean="0"/>
              <a:t>Metodologie per la ricerca on line di Loredana Pecoraro, 2010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09AE016-21B2-4DD1-81E1-ECD14B307CB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57158" y="3429000"/>
            <a:ext cx="8458200" cy="1222375"/>
          </a:xfrm>
        </p:spPr>
        <p:txBody>
          <a:bodyPr/>
          <a:lstStyle/>
          <a:p>
            <a:r>
              <a:rPr lang="it-IT" dirty="0" smtClean="0"/>
              <a:t>METODOLOGIA PER  RICERCHE ON LINE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57158" y="5072074"/>
            <a:ext cx="8458200" cy="914400"/>
          </a:xfrm>
        </p:spPr>
        <p:txBody>
          <a:bodyPr/>
          <a:lstStyle/>
          <a:p>
            <a:r>
              <a:rPr lang="it-IT" dirty="0" smtClean="0"/>
              <a:t>IL METODO IVANOV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IIi</a:t>
            </a:r>
            <a:r>
              <a:rPr lang="it-IT" dirty="0" smtClean="0"/>
              <a:t>  FASE:    SCEGLIERE L’AMBITO </a:t>
            </a:r>
            <a:r>
              <a:rPr lang="it-IT" dirty="0" err="1" smtClean="0"/>
              <a:t>DI</a:t>
            </a:r>
            <a:r>
              <a:rPr lang="it-IT" dirty="0" smtClean="0"/>
              <a:t> RICERCA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116045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it-IT" sz="9600" dirty="0" smtClean="0"/>
              <a:t>È IL LUOGO </a:t>
            </a:r>
            <a:r>
              <a:rPr lang="it-IT" sz="9600" dirty="0" err="1" smtClean="0"/>
              <a:t>DI</a:t>
            </a:r>
            <a:r>
              <a:rPr lang="it-IT" sz="9600" dirty="0" smtClean="0"/>
              <a:t> RICERCA tra quelli reperibili in rete</a:t>
            </a:r>
          </a:p>
          <a:p>
            <a:r>
              <a:rPr lang="it-IT" sz="9600" dirty="0" smtClean="0"/>
              <a:t>Web</a:t>
            </a:r>
          </a:p>
          <a:p>
            <a:r>
              <a:rPr lang="it-IT" sz="9600" dirty="0" smtClean="0"/>
              <a:t>Immagini</a:t>
            </a:r>
          </a:p>
          <a:p>
            <a:r>
              <a:rPr lang="it-IT" sz="9600" dirty="0" smtClean="0"/>
              <a:t>Video</a:t>
            </a:r>
          </a:p>
          <a:p>
            <a:r>
              <a:rPr lang="it-IT" sz="9600" dirty="0" smtClean="0"/>
              <a:t>Le mappe</a:t>
            </a:r>
          </a:p>
          <a:p>
            <a:r>
              <a:rPr lang="it-IT" sz="9600" dirty="0" smtClean="0"/>
              <a:t>I blog</a:t>
            </a:r>
          </a:p>
          <a:p>
            <a:r>
              <a:rPr lang="it-IT" sz="9600" dirty="0" smtClean="0"/>
              <a:t>notizie</a:t>
            </a:r>
          </a:p>
          <a:p>
            <a:pPr>
              <a:buNone/>
            </a:pPr>
            <a:endParaRPr lang="it-IT" dirty="0" smtClean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Il web</a:t>
            </a:r>
          </a:p>
          <a:p>
            <a:r>
              <a:rPr lang="it-IT" dirty="0" smtClean="0"/>
              <a:t>“Cercalo su internet”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La ricerca sul web con l’uso di google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14282" y="1571612"/>
            <a:ext cx="4290556" cy="3941763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È l’ambito più  utilizzato in assoluto</a:t>
            </a:r>
          </a:p>
          <a:p>
            <a:r>
              <a:rPr lang="it-IT" dirty="0" smtClean="0"/>
              <a:t>In realtà il web è solo uno dei tanti “cassetti” per trovare informazioni utilizzando la rete che è internet.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3438" y="1643050"/>
            <a:ext cx="4288536" cy="3941763"/>
          </a:xfrm>
        </p:spPr>
        <p:txBody>
          <a:bodyPr>
            <a:normAutofit/>
          </a:bodyPr>
          <a:lstStyle/>
          <a:p>
            <a:r>
              <a:rPr lang="it-IT" dirty="0" smtClean="0"/>
              <a:t>Avviando una ricerca con Google, esso risponde restituendo un elenco di pagine web correlate ai termini di ricerca. Occorre:</a:t>
            </a:r>
          </a:p>
          <a:p>
            <a:pPr lvl="1"/>
            <a:r>
              <a:rPr lang="it-IT" b="1" dirty="0" smtClean="0"/>
              <a:t>Scegliere i termini di ricerca giusti :</a:t>
            </a:r>
          </a:p>
          <a:p>
            <a:pPr lvl="2"/>
            <a:r>
              <a:rPr lang="it-IT" dirty="0" smtClean="0"/>
              <a:t>Egitto</a:t>
            </a:r>
          </a:p>
          <a:p>
            <a:pPr lvl="2"/>
            <a:r>
              <a:rPr lang="it-IT" dirty="0" smtClean="0"/>
              <a:t>Egitto hotel</a:t>
            </a:r>
          </a:p>
          <a:p>
            <a:pPr lvl="2"/>
            <a:r>
              <a:rPr lang="it-IT" dirty="0" smtClean="0"/>
              <a:t>Egitto hotel lusso</a:t>
            </a:r>
          </a:p>
          <a:p>
            <a:pPr lvl="2"/>
            <a:endParaRPr lang="it-IT" dirty="0" smtClean="0"/>
          </a:p>
          <a:p>
            <a:pPr lvl="2"/>
            <a:endParaRPr lang="it-IT" dirty="0" smtClean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it-IT" dirty="0" err="1" smtClean="0"/>
              <a:t>Maiuscolo=</a:t>
            </a:r>
            <a:r>
              <a:rPr lang="it-IT" dirty="0" smtClean="0"/>
              <a:t> minuscolo</a:t>
            </a:r>
          </a:p>
          <a:p>
            <a:r>
              <a:rPr lang="it-IT" dirty="0" smtClean="0"/>
              <a:t>And automatico</a:t>
            </a:r>
          </a:p>
          <a:p>
            <a:r>
              <a:rPr lang="it-IT" dirty="0" smtClean="0"/>
              <a:t>Esclusione automatica di parole di uso comune (dove, </a:t>
            </a:r>
            <a:r>
              <a:rPr lang="it-IT" dirty="0" err="1" smtClean="0"/>
              <a:t>come…</a:t>
            </a:r>
            <a:r>
              <a:rPr lang="it-IT" dirty="0" smtClean="0"/>
              <a:t>). Se invece è essenziale inserire + o anche virgolettare</a:t>
            </a:r>
          </a:p>
          <a:p>
            <a:r>
              <a:rPr lang="it-IT" dirty="0" smtClean="0"/>
              <a:t>Ricerca per frase “Il potere logora chi non ce l’ha”</a:t>
            </a:r>
          </a:p>
          <a:p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Iv</a:t>
            </a:r>
            <a:r>
              <a:rPr lang="it-IT" dirty="0" smtClean="0"/>
              <a:t>  FASE:    SCEGLIERE L’AMBITO </a:t>
            </a:r>
            <a:r>
              <a:rPr lang="it-IT" dirty="0" err="1" smtClean="0"/>
              <a:t>DI</a:t>
            </a:r>
            <a:r>
              <a:rPr lang="it-IT" dirty="0" smtClean="0"/>
              <a:t> RICERCA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116045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it-IT" sz="9600" dirty="0" smtClean="0"/>
              <a:t>È IL LUOGO </a:t>
            </a:r>
            <a:r>
              <a:rPr lang="it-IT" sz="9600" dirty="0" err="1" smtClean="0"/>
              <a:t>DI</a:t>
            </a:r>
            <a:r>
              <a:rPr lang="it-IT" sz="9600" dirty="0" smtClean="0"/>
              <a:t> RICERCA tra quelli reperibili in rete</a:t>
            </a:r>
          </a:p>
          <a:p>
            <a:r>
              <a:rPr lang="it-IT" sz="9600" dirty="0" smtClean="0"/>
              <a:t>Web</a:t>
            </a:r>
          </a:p>
          <a:p>
            <a:r>
              <a:rPr lang="it-IT" sz="9600" dirty="0" smtClean="0"/>
              <a:t>Immagini</a:t>
            </a:r>
          </a:p>
          <a:p>
            <a:r>
              <a:rPr lang="it-IT" sz="9600" dirty="0" smtClean="0"/>
              <a:t>Video</a:t>
            </a:r>
          </a:p>
          <a:p>
            <a:r>
              <a:rPr lang="it-IT" sz="9600" dirty="0" smtClean="0"/>
              <a:t>Le mappe</a:t>
            </a:r>
          </a:p>
          <a:p>
            <a:r>
              <a:rPr lang="it-IT" sz="9600" dirty="0" smtClean="0"/>
              <a:t>I blog</a:t>
            </a:r>
          </a:p>
          <a:p>
            <a:r>
              <a:rPr lang="it-IT" sz="9600" dirty="0" smtClean="0"/>
              <a:t>notizie</a:t>
            </a:r>
          </a:p>
          <a:p>
            <a:pPr>
              <a:buNone/>
            </a:pP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/>
          <a:lstStyle/>
          <a:p>
            <a:pPr algn="ctr"/>
            <a:r>
              <a:rPr lang="it-IT" dirty="0" smtClean="0"/>
              <a:t>IVANOV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 cstate="print"/>
          <a:srcRect l="31415" t="30545" r="34059" b="40078"/>
          <a:stretch>
            <a:fillRect/>
          </a:stretch>
        </p:blipFill>
        <p:spPr bwMode="auto">
          <a:xfrm>
            <a:off x="1571604" y="1500174"/>
            <a:ext cx="521497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e 4"/>
          <p:cNvSpPr/>
          <p:nvPr/>
        </p:nvSpPr>
        <p:spPr>
          <a:xfrm>
            <a:off x="2928926" y="3714752"/>
            <a:ext cx="3357586" cy="6429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it-IT" dirty="0" smtClean="0"/>
              <a:t>Il nocchiero è un modo più aulico di designare un motore di ricerca. </a:t>
            </a:r>
          </a:p>
          <a:p>
            <a:pPr>
              <a:lnSpc>
                <a:spcPct val="160000"/>
              </a:lnSpc>
            </a:pPr>
            <a:r>
              <a:rPr lang="it-IT" dirty="0" smtClean="0"/>
              <a:t>Molti pensano che tutti i motori di ricerca si equivalgano. In realtà non </a:t>
            </a:r>
            <a:r>
              <a:rPr lang="it-IT" dirty="0" smtClean="0"/>
              <a:t>è così</a:t>
            </a:r>
            <a:endParaRPr lang="it-IT" dirty="0" smtClean="0"/>
          </a:p>
          <a:p>
            <a:pPr>
              <a:lnSpc>
                <a:spcPct val="160000"/>
              </a:lnSpc>
            </a:pPr>
            <a:r>
              <a:rPr lang="it-IT" dirty="0" smtClean="0"/>
              <a:t>Usare </a:t>
            </a:r>
            <a:r>
              <a:rPr lang="it-IT" dirty="0" smtClean="0"/>
              <a:t>Google piuttosto che Yahoo  o </a:t>
            </a:r>
            <a:r>
              <a:rPr lang="it-IT" dirty="0" err="1" smtClean="0"/>
              <a:t>Altavista</a:t>
            </a:r>
            <a:r>
              <a:rPr lang="it-IT" dirty="0" smtClean="0"/>
              <a:t> (motori di ricerca </a:t>
            </a:r>
            <a:r>
              <a:rPr lang="it-IT" dirty="0" smtClean="0"/>
              <a:t>orizzontali) non </a:t>
            </a:r>
            <a:r>
              <a:rPr lang="it-IT" dirty="0" smtClean="0"/>
              <a:t>comporta molte differenze. La differenza </a:t>
            </a:r>
            <a:r>
              <a:rPr lang="it-IT" dirty="0" smtClean="0"/>
              <a:t>invece </a:t>
            </a:r>
            <a:r>
              <a:rPr lang="it-IT" dirty="0" smtClean="0"/>
              <a:t>la fa </a:t>
            </a:r>
            <a:r>
              <a:rPr lang="it-IT" dirty="0" smtClean="0"/>
              <a:t>l’uso di motori </a:t>
            </a:r>
            <a:r>
              <a:rPr lang="it-IT" dirty="0" smtClean="0"/>
              <a:t>di ricerca diversi: </a:t>
            </a:r>
            <a:r>
              <a:rPr lang="it-IT" dirty="0" err="1" smtClean="0"/>
              <a:t>vortali</a:t>
            </a:r>
            <a:r>
              <a:rPr lang="it-IT" dirty="0" smtClean="0"/>
              <a:t>, banche dati, </a:t>
            </a:r>
            <a:r>
              <a:rPr lang="it-IT" dirty="0" err="1" smtClean="0"/>
              <a:t>metamotori</a:t>
            </a:r>
            <a:r>
              <a:rPr lang="it-IT" dirty="0" smtClean="0"/>
              <a:t> di </a:t>
            </a:r>
            <a:r>
              <a:rPr lang="it-IT" dirty="0" smtClean="0"/>
              <a:t>ricerca</a:t>
            </a:r>
            <a:r>
              <a:rPr lang="it-IT" dirty="0" smtClean="0"/>
              <a:t>, motori di ricerca verticali etc.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457200" y="428604"/>
            <a:ext cx="8686800" cy="838200"/>
          </a:xfrm>
          <a:prstGeom prst="rect">
            <a:avLst/>
          </a:prstGeom>
        </p:spPr>
        <p:txBody>
          <a:bodyPr vert="horz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v  FASE:  SCEGLIERE IL NOCCHIERO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OVVERO IL MOTORE </a:t>
            </a:r>
            <a:r>
              <a:rPr kumimoji="0" lang="it-IT" sz="22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DI</a:t>
            </a:r>
            <a:r>
              <a:rPr kumimoji="0" lang="it-IT" sz="2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RICERCA</a:t>
            </a:r>
            <a:endParaRPr kumimoji="0" lang="it-IT" sz="22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14282" y="500042"/>
            <a:ext cx="8458200" cy="1222375"/>
          </a:xfrm>
        </p:spPr>
        <p:txBody>
          <a:bodyPr/>
          <a:lstStyle/>
          <a:p>
            <a:r>
              <a:rPr lang="it-IT" dirty="0" smtClean="0"/>
              <a:t>I motori di ricerca 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85720" y="2214554"/>
            <a:ext cx="8458200" cy="914400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/>
              <a:t>Orizzontali             Motori classici (Google, </a:t>
            </a:r>
            <a:r>
              <a:rPr lang="it-IT" dirty="0" err="1" smtClean="0"/>
              <a:t>Altavista</a:t>
            </a:r>
            <a:r>
              <a:rPr lang="it-IT" dirty="0" smtClean="0"/>
              <a:t>, </a:t>
            </a:r>
            <a:r>
              <a:rPr lang="it-IT" dirty="0" err="1" smtClean="0"/>
              <a:t>Yahoo…</a:t>
            </a:r>
            <a:r>
              <a:rPr lang="it-IT" dirty="0" smtClean="0"/>
              <a:t>) </a:t>
            </a:r>
            <a:r>
              <a:rPr lang="it-IT" dirty="0" err="1" smtClean="0"/>
              <a:t>search</a:t>
            </a:r>
            <a:r>
              <a:rPr lang="it-IT" dirty="0" smtClean="0"/>
              <a:t>  </a:t>
            </a:r>
            <a:r>
              <a:rPr lang="it-IT" dirty="0" err="1" smtClean="0"/>
              <a:t>engine</a:t>
            </a:r>
            <a:r>
              <a:rPr lang="it-IT" dirty="0" smtClean="0"/>
              <a:t> e </a:t>
            </a:r>
            <a:r>
              <a:rPr lang="it-IT" dirty="0" err="1" smtClean="0"/>
              <a:t>directories</a:t>
            </a:r>
            <a:endParaRPr lang="it-IT" dirty="0" smtClean="0"/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Verticali 	               VORTALE       (sito che permette di accedere a  informazioni relative ad un solo settore)</a:t>
            </a:r>
            <a:endParaRPr lang="it-IT" dirty="0"/>
          </a:p>
        </p:txBody>
      </p:sp>
      <p:cxnSp>
        <p:nvCxnSpPr>
          <p:cNvPr id="5" name="Connettore 2 4"/>
          <p:cNvCxnSpPr/>
          <p:nvPr/>
        </p:nvCxnSpPr>
        <p:spPr>
          <a:xfrm>
            <a:off x="1500166" y="2786058"/>
            <a:ext cx="500066" cy="158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>
            <a:off x="1500166" y="2500306"/>
            <a:ext cx="500066" cy="158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7429520" y="6429396"/>
            <a:ext cx="12858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/>
              <a:t>Parole e data base</a:t>
            </a:r>
            <a:endParaRPr lang="it-IT" sz="800" dirty="0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/>
          <a:lstStyle/>
          <a:p>
            <a:pPr algn="ctr"/>
            <a:r>
              <a:rPr lang="it-IT" dirty="0" smtClean="0"/>
              <a:t>IVANOV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 cstate="print"/>
          <a:srcRect l="31415" t="30545" r="34059" b="40078"/>
          <a:stretch>
            <a:fillRect/>
          </a:stretch>
        </p:blipFill>
        <p:spPr bwMode="auto">
          <a:xfrm>
            <a:off x="1500166" y="1643050"/>
            <a:ext cx="521497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e 4"/>
          <p:cNvSpPr/>
          <p:nvPr/>
        </p:nvSpPr>
        <p:spPr>
          <a:xfrm>
            <a:off x="2786050" y="4714884"/>
            <a:ext cx="2643206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v  FASE:  un’occhiata ai risultati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158" y="1785926"/>
            <a:ext cx="8686800" cy="116045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it-IT" sz="12800" dirty="0" smtClean="0"/>
              <a:t>Anche se questa fase sembra scontata, occorre saper leggere i risultati ovvero:</a:t>
            </a:r>
          </a:p>
          <a:p>
            <a:pPr>
              <a:buNone/>
            </a:pPr>
            <a:endParaRPr lang="it-IT" sz="9600" dirty="0" smtClean="0"/>
          </a:p>
          <a:p>
            <a:r>
              <a:rPr lang="it-IT" sz="9600" dirty="0" smtClean="0"/>
              <a:t>Saper valutare se la ricerca ha prodotto risultati apprezzabili che vale la pena approfondire</a:t>
            </a:r>
          </a:p>
          <a:p>
            <a:pPr>
              <a:buNone/>
            </a:pP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838200"/>
          </a:xfrm>
        </p:spPr>
        <p:txBody>
          <a:bodyPr>
            <a:normAutofit/>
          </a:bodyPr>
          <a:lstStyle/>
          <a:p>
            <a:r>
              <a:rPr lang="it-IT" dirty="0" smtClean="0"/>
              <a:t>vi  FASE:  valutazione dei risultati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1357298"/>
            <a:ext cx="8686800" cy="116045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it-IT" sz="12800" dirty="0" smtClean="0"/>
              <a:t>È una fase complessa in cui è bene evidenziare alcune sottofasi:</a:t>
            </a:r>
          </a:p>
          <a:p>
            <a:pPr>
              <a:buNone/>
            </a:pPr>
            <a:endParaRPr lang="it-IT" sz="9600" dirty="0" smtClean="0"/>
          </a:p>
          <a:p>
            <a:r>
              <a:rPr lang="it-IT" sz="9600" dirty="0" smtClean="0"/>
              <a:t>Seguire i link ritenuti più interessanti</a:t>
            </a:r>
          </a:p>
          <a:p>
            <a:r>
              <a:rPr lang="it-IT" sz="9600" dirty="0" smtClean="0"/>
              <a:t>Raccogliere informazioni nuove</a:t>
            </a:r>
          </a:p>
          <a:p>
            <a:r>
              <a:rPr lang="it-IT" sz="9600" dirty="0" smtClean="0"/>
              <a:t>Valutare l’attendibilità dell’informazione</a:t>
            </a:r>
          </a:p>
          <a:p>
            <a:endParaRPr lang="it-IT" sz="9600" dirty="0" smtClean="0"/>
          </a:p>
          <a:p>
            <a:endParaRPr lang="it-IT" sz="9600" dirty="0" smtClean="0"/>
          </a:p>
          <a:p>
            <a:endParaRPr lang="it-IT" sz="9600" dirty="0" smtClean="0"/>
          </a:p>
          <a:p>
            <a:endParaRPr lang="it-IT" dirty="0" smtClean="0"/>
          </a:p>
        </p:txBody>
      </p:sp>
      <p:pic>
        <p:nvPicPr>
          <p:cNvPr id="4" name="Immagine 3"/>
          <p:cNvPicPr/>
          <p:nvPr/>
        </p:nvPicPr>
        <p:blipFill>
          <a:blip r:embed="rId2" cstate="print"/>
          <a:srcRect l="25996" t="31323" r="15319" b="7588"/>
          <a:stretch>
            <a:fillRect/>
          </a:stretch>
        </p:blipFill>
        <p:spPr bwMode="auto">
          <a:xfrm>
            <a:off x="2357422" y="3643314"/>
            <a:ext cx="359092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sz="4000" dirty="0" smtClean="0"/>
              <a:t>IVANOV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sz="2200" cap="none" dirty="0" smtClean="0">
                <a:latin typeface="Calibri" pitchFamily="34" charset="0"/>
              </a:rPr>
              <a:t>Metodologia per la conduzione di ricerche utilizzando le risorse della rete</a:t>
            </a:r>
            <a:endParaRPr lang="it-IT" sz="2200" dirty="0">
              <a:latin typeface="Calibri" pitchFamily="34" charset="0"/>
            </a:endParaRPr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 cstate="print"/>
          <a:srcRect l="31415" t="30545" r="34059" b="40078"/>
          <a:stretch>
            <a:fillRect/>
          </a:stretch>
        </p:blipFill>
        <p:spPr bwMode="auto">
          <a:xfrm>
            <a:off x="2214546" y="2143116"/>
            <a:ext cx="521497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e 4"/>
          <p:cNvSpPr/>
          <p:nvPr/>
        </p:nvSpPr>
        <p:spPr>
          <a:xfrm>
            <a:off x="3571868" y="2214554"/>
            <a:ext cx="1428760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8" name="Segnaposto piè di pagina 4"/>
          <p:cNvSpPr txBox="1">
            <a:spLocks/>
          </p:cNvSpPr>
          <p:nvPr/>
        </p:nvSpPr>
        <p:spPr>
          <a:xfrm>
            <a:off x="285720" y="6569075"/>
            <a:ext cx="8286808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Metodologie per la ricerca on line di Loredana Pecoraro, 2010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Alcuni  Criteri di valutazione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1714488"/>
            <a:ext cx="8686800" cy="4525963"/>
          </a:xfrm>
        </p:spPr>
        <p:txBody>
          <a:bodyPr>
            <a:normAutofit/>
          </a:bodyPr>
          <a:lstStyle/>
          <a:p>
            <a:r>
              <a:rPr lang="it-IT" dirty="0" smtClean="0"/>
              <a:t>Credibilità</a:t>
            </a:r>
          </a:p>
          <a:p>
            <a:r>
              <a:rPr lang="it-IT" dirty="0" smtClean="0"/>
              <a:t>Accuratezza</a:t>
            </a:r>
          </a:p>
          <a:p>
            <a:r>
              <a:rPr lang="it-IT" dirty="0" smtClean="0"/>
              <a:t>Ragionevolezza</a:t>
            </a:r>
          </a:p>
          <a:p>
            <a:r>
              <a:rPr lang="it-IT" dirty="0" smtClean="0"/>
              <a:t>Sostegno</a:t>
            </a:r>
          </a:p>
          <a:p>
            <a:r>
              <a:rPr lang="it-IT" dirty="0" smtClean="0"/>
              <a:t>Usabilità</a:t>
            </a:r>
          </a:p>
          <a:p>
            <a:r>
              <a:rPr lang="it-IT" dirty="0" smtClean="0"/>
              <a:t>Altro (specificare)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Alcuni  Criteri di valutazione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2214554"/>
            <a:ext cx="3571900" cy="4525963"/>
          </a:xfrm>
        </p:spPr>
        <p:txBody>
          <a:bodyPr>
            <a:normAutofit/>
          </a:bodyPr>
          <a:lstStyle/>
          <a:p>
            <a:r>
              <a:rPr lang="it-IT" dirty="0" smtClean="0"/>
              <a:t>Credibilità</a:t>
            </a:r>
          </a:p>
          <a:p>
            <a:r>
              <a:rPr lang="it-IT" dirty="0" smtClean="0"/>
              <a:t>Accuratezza</a:t>
            </a:r>
          </a:p>
          <a:p>
            <a:r>
              <a:rPr lang="it-IT" dirty="0" smtClean="0"/>
              <a:t>Ragionevolezza</a:t>
            </a:r>
          </a:p>
          <a:p>
            <a:r>
              <a:rPr lang="it-IT" dirty="0" smtClean="0"/>
              <a:t>Sostegno</a:t>
            </a:r>
          </a:p>
          <a:p>
            <a:r>
              <a:rPr lang="it-IT" dirty="0" smtClean="0"/>
              <a:t>Usabilità</a:t>
            </a:r>
          </a:p>
          <a:p>
            <a:r>
              <a:rPr lang="it-IT" dirty="0" smtClean="0"/>
              <a:t>Altro (specificare)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3714744" y="928670"/>
            <a:ext cx="5572164" cy="59293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FONTE è: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it-I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lang="it-IT" sz="3200" dirty="0" smtClean="0">
                <a:solidFill>
                  <a:schemeClr val="tx2"/>
                </a:solidFill>
              </a:rPr>
              <a:t>a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ttendibile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riconosciuta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aggiornata, esatta, veritiera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corretta, oggettiva,</a:t>
            </a:r>
            <a:r>
              <a:rPr kumimoji="0" lang="it-IT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conflitti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giustificata, contatti autore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lang="it-IT" sz="3200" dirty="0" smtClean="0">
                <a:solidFill>
                  <a:schemeClr val="tx2"/>
                </a:solidFill>
              </a:rPr>
              <a:t>di facile utilizzo</a:t>
            </a:r>
            <a:endParaRPr kumimoji="0" lang="it-I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841248"/>
          </a:xfrm>
        </p:spPr>
        <p:txBody>
          <a:bodyPr/>
          <a:lstStyle/>
          <a:p>
            <a:pPr algn="ctr"/>
            <a:r>
              <a:rPr lang="it-IT" dirty="0" smtClean="0"/>
              <a:t>Metodologia </a:t>
            </a:r>
            <a:r>
              <a:rPr lang="it-IT" dirty="0" err="1" smtClean="0"/>
              <a:t>ivanov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7812" t="16992" r="25937" b="8203"/>
          <a:stretch>
            <a:fillRect/>
          </a:stretch>
        </p:blipFill>
        <p:spPr bwMode="auto">
          <a:xfrm>
            <a:off x="1857356" y="1214422"/>
            <a:ext cx="442915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Compito  in coppia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it-IT" sz="4300" dirty="0" smtClean="0"/>
              <a:t>I COMPITO:</a:t>
            </a:r>
          </a:p>
          <a:p>
            <a:pPr>
              <a:buNone/>
            </a:pPr>
            <a:endParaRPr lang="it-IT" sz="4300" dirty="0" smtClean="0"/>
          </a:p>
          <a:p>
            <a:r>
              <a:rPr lang="it-IT" sz="4300" dirty="0" smtClean="0"/>
              <a:t>Obiettivo della ricerca (domande):</a:t>
            </a:r>
          </a:p>
          <a:p>
            <a:endParaRPr lang="it-IT" sz="4300" dirty="0" smtClean="0"/>
          </a:p>
          <a:p>
            <a:r>
              <a:rPr lang="it-IT" sz="4300" dirty="0" smtClean="0"/>
              <a:t>Vocaboli usati: </a:t>
            </a:r>
          </a:p>
          <a:p>
            <a:endParaRPr lang="it-IT" sz="4300" dirty="0" smtClean="0"/>
          </a:p>
          <a:p>
            <a:r>
              <a:rPr lang="it-IT" sz="4300" dirty="0" smtClean="0"/>
              <a:t>Ambito di ricerca: </a:t>
            </a:r>
          </a:p>
          <a:p>
            <a:pPr>
              <a:buNone/>
            </a:pPr>
            <a:r>
              <a:rPr lang="it-IT" sz="4300" dirty="0" smtClean="0"/>
              <a:t> </a:t>
            </a:r>
          </a:p>
          <a:p>
            <a:r>
              <a:rPr lang="it-IT" sz="4300" dirty="0" smtClean="0"/>
              <a:t>Motore di ricerca utilizzato:</a:t>
            </a:r>
          </a:p>
          <a:p>
            <a:pPr>
              <a:buNone/>
            </a:pPr>
            <a:endParaRPr lang="it-IT" sz="4300" dirty="0" smtClean="0"/>
          </a:p>
          <a:p>
            <a:r>
              <a:rPr lang="it-IT" sz="4300" dirty="0" smtClean="0"/>
              <a:t>Valutazione rapida dei primi risultati della ricerca:</a:t>
            </a:r>
          </a:p>
          <a:p>
            <a:endParaRPr lang="it-IT" sz="4300" dirty="0" smtClean="0"/>
          </a:p>
          <a:p>
            <a:r>
              <a:rPr lang="it-IT" sz="4300" dirty="0" smtClean="0"/>
              <a:t>Nuove informazioni acquisite mediante la prima ricerca:</a:t>
            </a:r>
          </a:p>
          <a:p>
            <a:endParaRPr lang="it-IT" sz="4300" dirty="0" smtClean="0"/>
          </a:p>
          <a:p>
            <a:r>
              <a:rPr lang="it-IT" sz="4300" dirty="0" smtClean="0"/>
              <a:t>Vocaboli usati nella PRIMA reiterazione della ricerca:</a:t>
            </a:r>
          </a:p>
          <a:p>
            <a:endParaRPr lang="it-IT" sz="4300" dirty="0" smtClean="0"/>
          </a:p>
          <a:p>
            <a:r>
              <a:rPr lang="it-IT" sz="4300" dirty="0" smtClean="0"/>
              <a:t>Vocaboli usati nella SECONDA reiterazione della ricerca:</a:t>
            </a:r>
          </a:p>
          <a:p>
            <a:endParaRPr lang="it-IT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it-IT" sz="3500" dirty="0" smtClean="0"/>
              <a:t>II COMPITO:</a:t>
            </a:r>
          </a:p>
          <a:p>
            <a:endParaRPr lang="it-IT" sz="3500" dirty="0" smtClean="0"/>
          </a:p>
          <a:p>
            <a:r>
              <a:rPr lang="it-IT" sz="3500" dirty="0" smtClean="0"/>
              <a:t>Domande da cui parte la ricerca: </a:t>
            </a:r>
          </a:p>
          <a:p>
            <a:r>
              <a:rPr lang="it-IT" sz="3500" dirty="0" smtClean="0"/>
              <a:t>________________________________________________________________________</a:t>
            </a:r>
          </a:p>
          <a:p>
            <a:r>
              <a:rPr lang="it-IT" sz="3500" dirty="0" smtClean="0"/>
              <a:t> </a:t>
            </a:r>
          </a:p>
          <a:p>
            <a:r>
              <a:rPr lang="it-IT" sz="3500" dirty="0" smtClean="0"/>
              <a:t>In seguito alla ricerca sono stati individuati alcuni siti che offrono risposte alle domande iniziali? Se sì, compilate la seguente griglia:</a:t>
            </a:r>
          </a:p>
          <a:p>
            <a:r>
              <a:rPr lang="it-IT" sz="3500" dirty="0" smtClean="0"/>
              <a:t> </a:t>
            </a:r>
          </a:p>
          <a:p>
            <a:r>
              <a:rPr lang="it-IT" sz="3500" dirty="0" smtClean="0"/>
              <a:t> </a:t>
            </a:r>
          </a:p>
          <a:p>
            <a:r>
              <a:rPr lang="it-IT" sz="3500" dirty="0" smtClean="0"/>
              <a:t>Denominazione della risorsa</a:t>
            </a:r>
          </a:p>
          <a:p>
            <a:r>
              <a:rPr lang="it-IT" sz="3500" dirty="0" smtClean="0"/>
              <a:t>Indirizzo della risorsa</a:t>
            </a:r>
          </a:p>
          <a:p>
            <a:r>
              <a:rPr lang="it-IT" sz="3500" dirty="0" smtClean="0"/>
              <a:t> </a:t>
            </a:r>
          </a:p>
          <a:p>
            <a:r>
              <a:rPr lang="it-IT" sz="3500" dirty="0" smtClean="0"/>
              <a:t> </a:t>
            </a:r>
          </a:p>
          <a:p>
            <a:r>
              <a:rPr lang="it-IT" sz="3500" dirty="0" smtClean="0"/>
              <a:t>  </a:t>
            </a:r>
          </a:p>
          <a:p>
            <a:r>
              <a:rPr lang="it-IT" sz="3500" dirty="0" smtClean="0"/>
              <a:t> </a:t>
            </a:r>
          </a:p>
          <a:p>
            <a:r>
              <a:rPr lang="it-IT" sz="3500" dirty="0" smtClean="0"/>
              <a:t> </a:t>
            </a:r>
          </a:p>
          <a:p>
            <a:r>
              <a:rPr lang="it-IT" sz="3500" dirty="0" smtClean="0"/>
              <a:t> </a:t>
            </a:r>
          </a:p>
          <a:p>
            <a:r>
              <a:rPr lang="it-IT" sz="3500" dirty="0" smtClean="0"/>
              <a:t>Criteri di valutazione rispetto alla risorsa</a:t>
            </a:r>
          </a:p>
          <a:p>
            <a:r>
              <a:rPr lang="it-IT" sz="3500" dirty="0" smtClean="0"/>
              <a:t> </a:t>
            </a:r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 </a:t>
            </a:r>
          </a:p>
          <a:p>
            <a:pPr>
              <a:buNone/>
            </a:pP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5720" y="6429396"/>
            <a:ext cx="8286808" cy="288925"/>
          </a:xfrm>
        </p:spPr>
        <p:txBody>
          <a:bodyPr/>
          <a:lstStyle/>
          <a:p>
            <a:pPr algn="ctr"/>
            <a:r>
              <a:rPr lang="it-IT" dirty="0" smtClean="0"/>
              <a:t>Metodologie per la ricerca on </a:t>
            </a:r>
            <a:r>
              <a:rPr lang="it-IT" dirty="0" err="1" smtClean="0"/>
              <a:t>line</a:t>
            </a:r>
            <a:r>
              <a:rPr lang="it-IT" dirty="0" smtClean="0"/>
              <a:t> di Loredana Pecoraro, 2010</a:t>
            </a:r>
            <a:endParaRPr lang="it-IT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GRAZIE PER L’ATTENZIONE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  FASE:    interrogarsi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Mi faccio la domanda: Cosa sto cercando?</a:t>
            </a:r>
          </a:p>
          <a:p>
            <a:r>
              <a:rPr lang="it-IT" dirty="0" smtClean="0"/>
              <a:t>Formulo la risposta ed estrapolo le parole chiave</a:t>
            </a:r>
          </a:p>
          <a:p>
            <a:r>
              <a:rPr lang="it-IT" dirty="0" smtClean="0"/>
              <a:t>Distinguo tra informazioni </a:t>
            </a:r>
          </a:p>
          <a:p>
            <a:pPr lvl="1"/>
            <a:r>
              <a:rPr lang="it-IT" dirty="0" smtClean="0"/>
              <a:t>univoche </a:t>
            </a:r>
          </a:p>
          <a:p>
            <a:pPr lvl="1"/>
            <a:r>
              <a:rPr lang="it-IT" dirty="0" smtClean="0"/>
              <a:t>non univoche</a:t>
            </a:r>
          </a:p>
          <a:p>
            <a:pPr lvl="1">
              <a:buNone/>
            </a:pPr>
            <a:endParaRPr lang="it-IT" dirty="0" smtClean="0"/>
          </a:p>
          <a:p>
            <a:pPr algn="ctr">
              <a:buNone/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Imparare a farsi domande è un’arte</a:t>
            </a: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6" name="Segnaposto piè di pagina 4"/>
          <p:cNvSpPr txBox="1">
            <a:spLocks/>
          </p:cNvSpPr>
          <p:nvPr/>
        </p:nvSpPr>
        <p:spPr>
          <a:xfrm>
            <a:off x="285720" y="6429396"/>
            <a:ext cx="8286808" cy="288925"/>
          </a:xfrm>
          <a:prstGeom prst="rect">
            <a:avLst/>
          </a:prstGeom>
        </p:spPr>
        <p:txBody>
          <a:bodyPr vert="horz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Metodologie per la ricerca on line di Loredana Pecoraro, 2010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/>
          <a:lstStyle/>
          <a:p>
            <a:pPr algn="ctr"/>
            <a:r>
              <a:rPr lang="it-IT" dirty="0" smtClean="0"/>
              <a:t>IVANOV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 cstate="print"/>
          <a:srcRect l="31415" t="30545" r="34059" b="40078"/>
          <a:stretch>
            <a:fillRect/>
          </a:stretch>
        </p:blipFill>
        <p:spPr bwMode="auto">
          <a:xfrm>
            <a:off x="1500166" y="1643050"/>
            <a:ext cx="521497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e 4"/>
          <p:cNvSpPr/>
          <p:nvPr/>
        </p:nvSpPr>
        <p:spPr>
          <a:xfrm>
            <a:off x="2786050" y="2428868"/>
            <a:ext cx="1428760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285720" y="2714620"/>
            <a:ext cx="87154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it-IT" b="1" dirty="0" smtClean="0"/>
              <a:t>MA COSA SI INTENDE PER VOCABOLI PERTINENTI?</a:t>
            </a:r>
          </a:p>
          <a:p>
            <a:r>
              <a:rPr lang="it-IT" dirty="0" smtClean="0"/>
              <a:t>Sono tutti quelli che hanno direttamente a che fare con la nostra ricerca (nomi propri, titoli date, ecc.)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b="1" dirty="0" smtClean="0"/>
              <a:t>COSA SI INTENDE PER  CONNETTIVI </a:t>
            </a:r>
            <a:r>
              <a:rPr lang="it-IT" b="1" dirty="0" err="1" smtClean="0"/>
              <a:t>DI</a:t>
            </a:r>
            <a:r>
              <a:rPr lang="it-IT" b="1" dirty="0" smtClean="0"/>
              <a:t> RICERCA?</a:t>
            </a:r>
          </a:p>
          <a:p>
            <a:r>
              <a:rPr lang="it-IT" dirty="0" smtClean="0"/>
              <a:t>Sono “ponti” che uniscono tra loro frasi, periodi, paragrafi (avverbi, congiunzioni, locuzioni avverbiali,ecc.)</a:t>
            </a:r>
          </a:p>
          <a:p>
            <a:r>
              <a:rPr lang="it-IT" dirty="0" smtClean="0"/>
              <a:t>Sono elementi che segnalano la relazione (rapporto logico) tra frasi o gruppi di frasi</a:t>
            </a:r>
          </a:p>
          <a:p>
            <a:pPr lvl="1">
              <a:buNone/>
            </a:pPr>
            <a:endParaRPr lang="it-IT" dirty="0" smtClean="0"/>
          </a:p>
          <a:p>
            <a:pPr algn="ctr">
              <a:buNone/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Servono a “scremare”, aiutano a trovare informazioni più precise</a:t>
            </a:r>
          </a:p>
          <a:p>
            <a:endParaRPr lang="it-IT" dirty="0"/>
          </a:p>
        </p:txBody>
      </p:sp>
      <p:sp>
        <p:nvSpPr>
          <p:cNvPr id="6" name="Ovale 5"/>
          <p:cNvSpPr/>
          <p:nvPr/>
        </p:nvSpPr>
        <p:spPr>
          <a:xfrm>
            <a:off x="2571736" y="3714752"/>
            <a:ext cx="292895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II  FASE:    SCEGLIERE I VOCABOLI DA INCROCIARE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1160458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Scelgo i </a:t>
            </a:r>
            <a:r>
              <a:rPr lang="it-IT" b="1" dirty="0" smtClean="0"/>
              <a:t>vocaboli </a:t>
            </a:r>
            <a:r>
              <a:rPr lang="it-IT" dirty="0" smtClean="0"/>
              <a:t>pertinenti</a:t>
            </a:r>
          </a:p>
          <a:p>
            <a:r>
              <a:rPr lang="it-IT" dirty="0" smtClean="0"/>
              <a:t>Scelgo i </a:t>
            </a:r>
            <a:r>
              <a:rPr lang="it-IT" b="1" dirty="0" smtClean="0"/>
              <a:t>connettivi</a:t>
            </a:r>
            <a:r>
              <a:rPr lang="it-IT" dirty="0" smtClean="0"/>
              <a:t> giusti</a:t>
            </a:r>
          </a:p>
          <a:p>
            <a:pPr>
              <a:buNone/>
            </a:pPr>
            <a:endParaRPr lang="it-IT" dirty="0" smtClean="0"/>
          </a:p>
        </p:txBody>
      </p:sp>
      <p:cxnSp>
        <p:nvCxnSpPr>
          <p:cNvPr id="5" name="Connettore 2 4"/>
          <p:cNvCxnSpPr/>
          <p:nvPr/>
        </p:nvCxnSpPr>
        <p:spPr>
          <a:xfrm rot="5400000">
            <a:off x="3394067" y="4606933"/>
            <a:ext cx="1071570" cy="1588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5720" y="6429396"/>
            <a:ext cx="8286808" cy="288925"/>
          </a:xfrm>
        </p:spPr>
        <p:txBody>
          <a:bodyPr/>
          <a:lstStyle/>
          <a:p>
            <a:pPr algn="ctr"/>
            <a:r>
              <a:rPr lang="it-IT" dirty="0" smtClean="0"/>
              <a:t>Metodologie per la ricerca on </a:t>
            </a:r>
            <a:r>
              <a:rPr lang="it-IT" dirty="0" err="1" smtClean="0"/>
              <a:t>line</a:t>
            </a:r>
            <a:r>
              <a:rPr lang="it-IT" dirty="0" smtClean="0"/>
              <a:t> di Loredana Pecoraro, 2010</a:t>
            </a: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/>
          <a:lstStyle/>
          <a:p>
            <a:r>
              <a:rPr lang="it-IT" dirty="0" smtClean="0"/>
              <a:t>ESEMPI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b="1" dirty="0" smtClean="0"/>
              <a:t>VOCABOLI PERTINENTI</a:t>
            </a:r>
          </a:p>
          <a:p>
            <a:pPr>
              <a:buNone/>
            </a:pPr>
            <a:endParaRPr lang="it-IT" b="1" dirty="0" smtClean="0"/>
          </a:p>
          <a:p>
            <a:pPr>
              <a:buNone/>
            </a:pPr>
            <a:r>
              <a:rPr lang="it-IT" b="1" dirty="0" smtClean="0"/>
              <a:t>CONNETTIVI </a:t>
            </a:r>
            <a:r>
              <a:rPr lang="it-IT" b="1" dirty="0" err="1" smtClean="0"/>
              <a:t>DI</a:t>
            </a:r>
            <a:r>
              <a:rPr lang="it-IT" b="1" dirty="0" smtClean="0"/>
              <a:t> RICERCA</a:t>
            </a:r>
          </a:p>
          <a:p>
            <a:pPr>
              <a:buNone/>
            </a:pPr>
            <a:r>
              <a:rPr lang="it-IT" b="1" dirty="0" smtClean="0"/>
              <a:t>Es. voglio conoscere la data di nascita di napoleone</a:t>
            </a:r>
          </a:p>
          <a:p>
            <a:pPr>
              <a:buNone/>
            </a:pPr>
            <a:endParaRPr lang="it-IT" b="1" dirty="0" smtClean="0"/>
          </a:p>
          <a:p>
            <a:pPr>
              <a:buNone/>
            </a:pPr>
            <a:r>
              <a:rPr lang="it-IT" dirty="0" smtClean="0"/>
              <a:t>Digito: vocabolo + connettivo</a:t>
            </a:r>
            <a:endParaRPr lang="it-IT" dirty="0"/>
          </a:p>
        </p:txBody>
      </p:sp>
      <p:cxnSp>
        <p:nvCxnSpPr>
          <p:cNvPr id="5" name="Connettore 2 4"/>
          <p:cNvCxnSpPr/>
          <p:nvPr/>
        </p:nvCxnSpPr>
        <p:spPr>
          <a:xfrm rot="5400000">
            <a:off x="1250133" y="2393149"/>
            <a:ext cx="642942" cy="158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 rot="5400000" flipH="1" flipV="1">
            <a:off x="1893869" y="2320917"/>
            <a:ext cx="642148" cy="794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44" y="3786190"/>
            <a:ext cx="8610600" cy="88265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IL METODO A PIRAMIDE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Cerco: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904862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Incrociando vocaboli pertinenti e connettivi si otterranno molteplici pagine di “risultati di ricerca”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it-IT" dirty="0" smtClean="0"/>
              <a:t>Nascita </a:t>
            </a:r>
            <a:r>
              <a:rPr lang="it-IT" sz="2800" dirty="0" smtClean="0"/>
              <a:t>N</a:t>
            </a:r>
            <a:r>
              <a:rPr lang="it-IT" dirty="0" smtClean="0"/>
              <a:t>apoleone</a:t>
            </a:r>
          </a:p>
          <a:p>
            <a:r>
              <a:rPr lang="it-IT" dirty="0" smtClean="0"/>
              <a:t>Data di nascita napoleone</a:t>
            </a:r>
          </a:p>
          <a:p>
            <a:pPr>
              <a:buNone/>
            </a:pPr>
            <a:r>
              <a:rPr lang="it-IT" dirty="0" smtClean="0"/>
              <a:t>NON:</a:t>
            </a:r>
          </a:p>
          <a:p>
            <a:pPr algn="ctr">
              <a:buNone/>
            </a:pPr>
            <a:r>
              <a:rPr lang="it-IT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La</a:t>
            </a:r>
            <a:r>
              <a:rPr lang="it-IT" dirty="0" smtClean="0"/>
              <a:t> data di nascita </a:t>
            </a:r>
            <a:r>
              <a:rPr lang="it-IT" dirty="0" smtClean="0">
                <a:ln>
                  <a:solidFill>
                    <a:srgbClr val="00B050"/>
                  </a:solidFill>
                </a:ln>
              </a:rPr>
              <a:t>di</a:t>
            </a:r>
            <a:r>
              <a:rPr lang="it-IT" dirty="0" smtClean="0"/>
              <a:t> napoleone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500562" y="1643050"/>
            <a:ext cx="4431412" cy="3941763"/>
          </a:xfrm>
        </p:spPr>
        <p:txBody>
          <a:bodyPr/>
          <a:lstStyle/>
          <a:p>
            <a:r>
              <a:rPr lang="it-IT" dirty="0" smtClean="0"/>
              <a:t>Non fermarsi ai primi link</a:t>
            </a:r>
          </a:p>
          <a:p>
            <a:r>
              <a:rPr lang="it-IT" dirty="0" smtClean="0"/>
              <a:t>Lanciare ulteriori ricerche (seconda, </a:t>
            </a:r>
            <a:r>
              <a:rPr lang="it-IT" dirty="0" err="1" smtClean="0"/>
              <a:t>terza…</a:t>
            </a:r>
            <a:r>
              <a:rPr lang="it-IT" dirty="0" smtClean="0"/>
              <a:t>) utilizzando le informazioni via via acquisite</a:t>
            </a:r>
          </a:p>
          <a:p>
            <a:endParaRPr lang="it-IT" dirty="0" smtClean="0"/>
          </a:p>
        </p:txBody>
      </p:sp>
      <p:cxnSp>
        <p:nvCxnSpPr>
          <p:cNvPr id="8" name="Connettore 1 7"/>
          <p:cNvCxnSpPr/>
          <p:nvPr/>
        </p:nvCxnSpPr>
        <p:spPr>
          <a:xfrm>
            <a:off x="5572132" y="100010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8"/>
          <p:cNvPicPr/>
          <p:nvPr/>
        </p:nvPicPr>
        <p:blipFill>
          <a:blip r:embed="rId2" cstate="print"/>
          <a:srcRect l="36081" t="26070" r="28460" b="26070"/>
          <a:stretch>
            <a:fillRect/>
          </a:stretch>
        </p:blipFill>
        <p:spPr bwMode="auto">
          <a:xfrm>
            <a:off x="3714744" y="4357694"/>
            <a:ext cx="135732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714348" y="6286520"/>
            <a:ext cx="7786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Distinguere le varie famiglie di connettivi: </a:t>
            </a:r>
            <a:r>
              <a:rPr lang="it-IT" dirty="0" err="1" smtClean="0"/>
              <a:t>Who</a:t>
            </a:r>
            <a:r>
              <a:rPr lang="it-IT" dirty="0" smtClean="0"/>
              <a:t>, </a:t>
            </a:r>
            <a:r>
              <a:rPr lang="it-IT" dirty="0" err="1" smtClean="0"/>
              <a:t>where</a:t>
            </a:r>
            <a:r>
              <a:rPr lang="it-IT" dirty="0" smtClean="0"/>
              <a:t>, </a:t>
            </a:r>
            <a:r>
              <a:rPr lang="it-IT" dirty="0" err="1" smtClean="0"/>
              <a:t>when</a:t>
            </a:r>
            <a:r>
              <a:rPr lang="it-IT" dirty="0" smtClean="0"/>
              <a:t>, </a:t>
            </a:r>
            <a:r>
              <a:rPr lang="it-IT" dirty="0" err="1" smtClean="0"/>
              <a:t>what</a:t>
            </a:r>
            <a:r>
              <a:rPr lang="it-IT" dirty="0" smtClean="0"/>
              <a:t>, </a:t>
            </a:r>
            <a:r>
              <a:rPr lang="it-IT" dirty="0" err="1" smtClean="0"/>
              <a:t>why</a:t>
            </a:r>
            <a:endParaRPr lang="it-IT" dirty="0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071538" y="142852"/>
            <a:ext cx="5786478" cy="1071570"/>
          </a:xfrm>
        </p:spPr>
        <p:txBody>
          <a:bodyPr>
            <a:normAutofit/>
          </a:bodyPr>
          <a:lstStyle/>
          <a:p>
            <a:pPr algn="ctr"/>
            <a:r>
              <a:rPr lang="it-IT" sz="2800" dirty="0" smtClean="0"/>
              <a:t>IL METODO A PIRAMIDE</a:t>
            </a:r>
            <a:endParaRPr lang="it-IT" sz="28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428728" y="4929198"/>
            <a:ext cx="6715172" cy="1000132"/>
          </a:xfrm>
        </p:spPr>
        <p:txBody>
          <a:bodyPr>
            <a:noAutofit/>
          </a:bodyPr>
          <a:lstStyle/>
          <a:p>
            <a:pPr algn="just"/>
            <a:r>
              <a:rPr lang="it-IT" sz="1800" dirty="0" smtClean="0"/>
              <a:t>Ad ogni incrocio si acquisiscono nuove informazioni che, opportunamente incrociate tra loro, danno origine ad innumerevoli possibilità di ricerca.</a:t>
            </a:r>
          </a:p>
          <a:p>
            <a:pPr algn="just"/>
            <a:r>
              <a:rPr lang="it-IT" sz="1800" dirty="0" smtClean="0"/>
              <a:t>Meglio lanciare nuove ricerche con i vocaboli acquisiti piuttosto che scorrere oltre la terza pagina</a:t>
            </a:r>
            <a:endParaRPr lang="it-IT" sz="1800" dirty="0"/>
          </a:p>
        </p:txBody>
      </p:sp>
      <p:pic>
        <p:nvPicPr>
          <p:cNvPr id="16" name="Immagine 15"/>
          <p:cNvPicPr/>
          <p:nvPr/>
        </p:nvPicPr>
        <p:blipFill>
          <a:blip r:embed="rId2" cstate="print"/>
          <a:srcRect l="36081" t="26070" r="28460" b="26070"/>
          <a:stretch>
            <a:fillRect/>
          </a:stretch>
        </p:blipFill>
        <p:spPr bwMode="auto">
          <a:xfrm>
            <a:off x="2000232" y="1142984"/>
            <a:ext cx="400052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/>
          <a:lstStyle/>
          <a:p>
            <a:pPr algn="ctr"/>
            <a:r>
              <a:rPr lang="it-IT" dirty="0" smtClean="0"/>
              <a:t>IVANOV</a:t>
            </a:r>
            <a:endParaRPr lang="it-IT" dirty="0"/>
          </a:p>
        </p:txBody>
      </p:sp>
      <p:pic>
        <p:nvPicPr>
          <p:cNvPr id="4" name="Segnaposto contenuto 3"/>
          <p:cNvPicPr>
            <a:picLocks noGrp="1"/>
          </p:cNvPicPr>
          <p:nvPr>
            <p:ph idx="1"/>
          </p:nvPr>
        </p:nvPicPr>
        <p:blipFill>
          <a:blip r:embed="rId2" cstate="print"/>
          <a:srcRect l="31415" t="30545" r="34059" b="40078"/>
          <a:stretch>
            <a:fillRect/>
          </a:stretch>
        </p:blipFill>
        <p:spPr bwMode="auto">
          <a:xfrm>
            <a:off x="1500166" y="1643050"/>
            <a:ext cx="521497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e 4"/>
          <p:cNvSpPr/>
          <p:nvPr/>
        </p:nvSpPr>
        <p:spPr>
          <a:xfrm>
            <a:off x="2928926" y="3214686"/>
            <a:ext cx="1857388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E016-21B2-4DD1-81E1-ECD14B307CBC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208</TotalTime>
  <Words>797</Words>
  <Application>Microsoft Office PowerPoint</Application>
  <PresentationFormat>Presentazione su schermo (4:3)</PresentationFormat>
  <Paragraphs>189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Terra</vt:lpstr>
      <vt:lpstr>METODOLOGIA PER  RICERCHE ON LINE</vt:lpstr>
      <vt:lpstr>  IVANOV  Metodologia per la conduzione di ricerche utilizzando le risorse della rete</vt:lpstr>
      <vt:lpstr>I  FASE:    interrogarsi</vt:lpstr>
      <vt:lpstr>IVANOV</vt:lpstr>
      <vt:lpstr>II  FASE:    SCEGLIERE I VOCABOLI DA INCROCIARE</vt:lpstr>
      <vt:lpstr>ESEMPI</vt:lpstr>
      <vt:lpstr>IL METODO A PIRAMIDE </vt:lpstr>
      <vt:lpstr>IL METODO A PIRAMIDE</vt:lpstr>
      <vt:lpstr>IVANOV</vt:lpstr>
      <vt:lpstr>IIi  FASE:    SCEGLIERE L’AMBITO DI RICERCA</vt:lpstr>
      <vt:lpstr>Diapositiva 11</vt:lpstr>
      <vt:lpstr>Diapositiva 12</vt:lpstr>
      <vt:lpstr>Iv  FASE:    SCEGLIERE L’AMBITO DI RICERCA</vt:lpstr>
      <vt:lpstr>IVANOV</vt:lpstr>
      <vt:lpstr>Diapositiva 15</vt:lpstr>
      <vt:lpstr>I motori di ricerca  </vt:lpstr>
      <vt:lpstr>IVANOV</vt:lpstr>
      <vt:lpstr>v  FASE:  un’occhiata ai risultati</vt:lpstr>
      <vt:lpstr>vi  FASE:  valutazione dei risultati</vt:lpstr>
      <vt:lpstr>Alcuni  Criteri di valutazione </vt:lpstr>
      <vt:lpstr>Alcuni  Criteri di valutazione </vt:lpstr>
      <vt:lpstr>Metodologia ivanov</vt:lpstr>
      <vt:lpstr>Compito  in coppia</vt:lpstr>
      <vt:lpstr>GRAZIE PER L’ATTENZIONE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METODOLOGIA PER  RICERCHE ON LINE</dc:title>
  <dc:creator>Utente</dc:creator>
  <cp:lastModifiedBy>Loredana</cp:lastModifiedBy>
  <cp:revision>30</cp:revision>
  <dcterms:created xsi:type="dcterms:W3CDTF">2010-01-29T10:36:21Z</dcterms:created>
  <dcterms:modified xsi:type="dcterms:W3CDTF">2011-09-12T11:43:14Z</dcterms:modified>
</cp:coreProperties>
</file>